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71" r:id="rId2"/>
    <p:sldId id="375" r:id="rId3"/>
    <p:sldId id="423" r:id="rId4"/>
    <p:sldId id="381" r:id="rId5"/>
    <p:sldId id="431" r:id="rId6"/>
    <p:sldId id="394" r:id="rId7"/>
    <p:sldId id="398" r:id="rId8"/>
    <p:sldId id="382" r:id="rId9"/>
    <p:sldId id="428" r:id="rId10"/>
    <p:sldId id="430" r:id="rId11"/>
    <p:sldId id="441" r:id="rId12"/>
    <p:sldId id="403" r:id="rId13"/>
    <p:sldId id="406" r:id="rId14"/>
    <p:sldId id="408" r:id="rId15"/>
    <p:sldId id="443" r:id="rId16"/>
    <p:sldId id="447" r:id="rId17"/>
    <p:sldId id="44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000099"/>
    <a:srgbClr val="800000"/>
    <a:srgbClr val="99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94660"/>
  </p:normalViewPr>
  <p:slideViewPr>
    <p:cSldViewPr>
      <p:cViewPr varScale="1">
        <p:scale>
          <a:sx n="99" d="100"/>
          <a:sy n="99" d="100"/>
        </p:scale>
        <p:origin x="5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057E7-BBD7-4751-AC44-CEA77FCB02EA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13B76-2174-4DAA-9E99-93D7635EFB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57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34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32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7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752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92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37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6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786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24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838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8590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031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0218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121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69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F2E2C3C-0A7E-4DFE-BA20-4000A262BB4B}" type="datetimeFigureOut">
              <a:rPr lang="en-GB" smtClean="0"/>
              <a:pPr/>
              <a:t>06/02/2021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EE9AFA3-5E78-472C-A23C-5819F2AE32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7020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82"/>
            <a:ext cx="8229600" cy="1143000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This Cruising Life  -  GP14  CRUISING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5862E-468F-48AE-8D0B-6A429F37E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79" t="16972" b="21690"/>
          <a:stretch/>
        </p:blipFill>
        <p:spPr>
          <a:xfrm>
            <a:off x="605676" y="3614225"/>
            <a:ext cx="4392400" cy="23019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64CF6D-47C0-41C7-B215-60EB5702F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55" b="22138"/>
          <a:stretch/>
        </p:blipFill>
        <p:spPr>
          <a:xfrm>
            <a:off x="5789559" y="3822977"/>
            <a:ext cx="2855505" cy="1882580"/>
          </a:xfrm>
          <a:prstGeom prst="rect">
            <a:avLst/>
          </a:prstGeom>
        </p:spPr>
      </p:pic>
      <p:pic>
        <p:nvPicPr>
          <p:cNvPr id="9" name="Content Placeholder 8" descr="A group of boats in the water&#10;&#10;Description automatically generated with low confidence">
            <a:extLst>
              <a:ext uri="{FF2B5EF4-FFF2-40B4-BE49-F238E27FC236}">
                <a16:creationId xmlns:a16="http://schemas.microsoft.com/office/drawing/2014/main" id="{C021BA1C-AAA8-4AF6-BBDC-349EE4AC0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0" b="36516"/>
          <a:stretch/>
        </p:blipFill>
        <p:spPr>
          <a:xfrm>
            <a:off x="978264" y="1162882"/>
            <a:ext cx="6872648" cy="2266118"/>
          </a:xfrm>
        </p:spPr>
      </p:pic>
    </p:spTree>
    <p:extLst>
      <p:ext uri="{BB962C8B-B14F-4D97-AF65-F5344CB8AC3E}">
        <p14:creationId xmlns:p14="http://schemas.microsoft.com/office/powerpoint/2010/main" val="382111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UK National Cruising Weeks</a:t>
            </a:r>
          </a:p>
        </p:txBody>
      </p:sp>
      <p:pic>
        <p:nvPicPr>
          <p:cNvPr id="6" name="Content Placeholder 5" descr="A picture containing water, outdoor, house, old&#10;&#10;Description automatically generated">
            <a:extLst>
              <a:ext uri="{FF2B5EF4-FFF2-40B4-BE49-F238E27FC236}">
                <a16:creationId xmlns:a16="http://schemas.microsoft.com/office/drawing/2014/main" id="{D686CAEC-757F-423F-A53F-45FE45677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5"/>
            <a:ext cx="3168352" cy="237626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659D51-88BD-4F3D-9926-D4436A13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23" y="764705"/>
            <a:ext cx="3612133" cy="2708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913367-1035-41D4-AC30-DC7A97C5F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295" y="4077072"/>
            <a:ext cx="3027290" cy="2275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B054B6-E87F-47E2-89A2-B45690B17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70" y="3390813"/>
            <a:ext cx="3958641" cy="296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581127" y="91545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26868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01877" y="32278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84069" y="609601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EB20B44-7036-4CA2-A2C8-090E3EF2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30" y="4473679"/>
            <a:ext cx="7164419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/>
              <a:t>UK National Cruising Weeks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00E4EA-CDF9-486F-BB7F-78FDD147C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74D49C9-D395-4276-AFB2-378C4CD000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6B8E82-AC48-4BA5-BB7E-09659FD0AA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7B4BA15-CAEA-4CC1-B31F-B6DC06C61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2107E4-2149-468E-9673-52C44761D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A6BA7A-081B-423C-AB3B-4BE6C6BAC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nip Diagonal Corner Rectangle 12">
            <a:extLst>
              <a:ext uri="{FF2B5EF4-FFF2-40B4-BE49-F238E27FC236}">
                <a16:creationId xmlns:a16="http://schemas.microsoft.com/office/drawing/2014/main" id="{37A342F4-E625-4D46-A79F-C057C4C4E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188" y="690851"/>
            <a:ext cx="7211752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Boats on the sand&#10;&#10;Description automatically generated with low confidence">
            <a:extLst>
              <a:ext uri="{FF2B5EF4-FFF2-40B4-BE49-F238E27FC236}">
                <a16:creationId xmlns:a16="http://schemas.microsoft.com/office/drawing/2014/main" id="{55901641-A99B-4878-AE84-EC5E9D9F3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9" r="28139" b="-1"/>
          <a:stretch/>
        </p:blipFill>
        <p:spPr>
          <a:xfrm>
            <a:off x="626201" y="854087"/>
            <a:ext cx="2246325" cy="3280831"/>
          </a:xfrm>
          <a:custGeom>
            <a:avLst/>
            <a:gdLst/>
            <a:ahLst/>
            <a:cxnLst/>
            <a:rect l="l" t="t" r="r" b="b"/>
            <a:pathLst>
              <a:path w="2995100" h="3280831">
                <a:moveTo>
                  <a:pt x="402071" y="0"/>
                </a:moveTo>
                <a:lnTo>
                  <a:pt x="2995100" y="0"/>
                </a:lnTo>
                <a:lnTo>
                  <a:pt x="2995100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pic>
        <p:nvPicPr>
          <p:cNvPr id="3" name="Picture 2" descr="A group of people sitting at a picnic table at a beach&#10;&#10;Description automatically generated with medium confidence">
            <a:extLst>
              <a:ext uri="{FF2B5EF4-FFF2-40B4-BE49-F238E27FC236}">
                <a16:creationId xmlns:a16="http://schemas.microsoft.com/office/drawing/2014/main" id="{E64BB250-3DCB-4740-BE3B-C80F203D1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34" r="27357" b="-1"/>
          <a:stretch/>
        </p:blipFill>
        <p:spPr>
          <a:xfrm>
            <a:off x="2983380" y="854087"/>
            <a:ext cx="2261962" cy="3280831"/>
          </a:xfrm>
          <a:prstGeom prst="rect">
            <a:avLst/>
          </a:prstGeom>
        </p:spPr>
      </p:pic>
      <p:pic>
        <p:nvPicPr>
          <p:cNvPr id="4" name="Picture 3" descr="A group of people eating at a table&#10;&#10;Description automatically generated with medium confidence">
            <a:extLst>
              <a:ext uri="{FF2B5EF4-FFF2-40B4-BE49-F238E27FC236}">
                <a16:creationId xmlns:a16="http://schemas.microsoft.com/office/drawing/2014/main" id="{7027CFDE-5E2A-45D1-852E-287EF7D5D9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58" r="-1" b="-1"/>
          <a:stretch/>
        </p:blipFill>
        <p:spPr>
          <a:xfrm>
            <a:off x="5356197" y="854087"/>
            <a:ext cx="2237731" cy="3280831"/>
          </a:xfrm>
          <a:custGeom>
            <a:avLst/>
            <a:gdLst/>
            <a:ahLst/>
            <a:cxnLst/>
            <a:rect l="l" t="t" r="r" b="b"/>
            <a:pathLst>
              <a:path w="2983642" h="3280831">
                <a:moveTo>
                  <a:pt x="0" y="0"/>
                </a:moveTo>
                <a:lnTo>
                  <a:pt x="2983642" y="0"/>
                </a:lnTo>
                <a:lnTo>
                  <a:pt x="2983642" y="2876895"/>
                </a:lnTo>
                <a:lnTo>
                  <a:pt x="2579706" y="3280831"/>
                </a:lnTo>
                <a:lnTo>
                  <a:pt x="0" y="328083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615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581127" y="91545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26868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01877" y="32278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84069" y="609601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30" y="4473679"/>
            <a:ext cx="7164419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/>
              <a:t>UK National Cruising Weeks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188" y="690851"/>
            <a:ext cx="7211752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40D45C-B892-4940-BEC5-DCB70C264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179" b="8860"/>
          <a:stretch/>
        </p:blipFill>
        <p:spPr>
          <a:xfrm>
            <a:off x="626201" y="854087"/>
            <a:ext cx="4187222" cy="3280831"/>
          </a:xfrm>
          <a:custGeom>
            <a:avLst/>
            <a:gdLst/>
            <a:ahLst/>
            <a:cxnLst/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pic>
        <p:nvPicPr>
          <p:cNvPr id="7" name="Content Placeholder 6" descr="A sailboat on the water&#10;&#10;Description automatically generated with medium confidence">
            <a:extLst>
              <a:ext uri="{FF2B5EF4-FFF2-40B4-BE49-F238E27FC236}">
                <a16:creationId xmlns:a16="http://schemas.microsoft.com/office/drawing/2014/main" id="{5D710C29-F9F8-4A4F-9AE7-D691DF82E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7" r="5" b="5"/>
          <a:stretch/>
        </p:blipFill>
        <p:spPr>
          <a:xfrm>
            <a:off x="4926166" y="854087"/>
            <a:ext cx="2667762" cy="3280831"/>
          </a:xfrm>
          <a:custGeom>
            <a:avLst/>
            <a:gdLst/>
            <a:ahLst/>
            <a:cxnLst/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91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UK National Cruising Weeks</a:t>
            </a:r>
          </a:p>
        </p:txBody>
      </p:sp>
      <p:pic>
        <p:nvPicPr>
          <p:cNvPr id="7" name="Content Placeholder 6" descr="A couple of men on a sailboat&#10;&#10;Description automatically generated with low confidence">
            <a:extLst>
              <a:ext uri="{FF2B5EF4-FFF2-40B4-BE49-F238E27FC236}">
                <a16:creationId xmlns:a16="http://schemas.microsoft.com/office/drawing/2014/main" id="{7C03FD3F-46EB-46B1-966D-61B2336F3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20"/>
          <a:stretch/>
        </p:blipFill>
        <p:spPr>
          <a:xfrm>
            <a:off x="251520" y="1208074"/>
            <a:ext cx="4644766" cy="244827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4D4B7B-3CDF-409F-AD92-CFDC66E4C1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6" b="19838"/>
          <a:stretch/>
        </p:blipFill>
        <p:spPr>
          <a:xfrm>
            <a:off x="465163" y="3973735"/>
            <a:ext cx="3974046" cy="2608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09CD4E-75B3-4BCF-8C61-B3AA7AD8B7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02" t="10905" b="13461"/>
          <a:stretch/>
        </p:blipFill>
        <p:spPr>
          <a:xfrm>
            <a:off x="4951034" y="1340768"/>
            <a:ext cx="3974046" cy="258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6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>
                <a:solidFill>
                  <a:srgbClr val="0000FF"/>
                </a:solidFill>
              </a:rPr>
              <a:t>UK National Cruising Weeks</a:t>
            </a:r>
            <a:endParaRPr lang="en-GB" b="1" dirty="0">
              <a:solidFill>
                <a:srgbClr val="0000FF"/>
              </a:solidFill>
            </a:endParaRPr>
          </a:p>
        </p:txBody>
      </p:sp>
      <p:pic>
        <p:nvPicPr>
          <p:cNvPr id="6" name="Content Placeholder 5" descr="A picture containing sky, water, outdoor, watercraft&#10;&#10;Description automatically generated">
            <a:extLst>
              <a:ext uri="{FF2B5EF4-FFF2-40B4-BE49-F238E27FC236}">
                <a16:creationId xmlns:a16="http://schemas.microsoft.com/office/drawing/2014/main" id="{975CB67C-CDB9-48E4-BE81-C4B873B67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97"/>
          <a:stretch/>
        </p:blipFill>
        <p:spPr>
          <a:xfrm>
            <a:off x="323528" y="764704"/>
            <a:ext cx="3349020" cy="299723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C70E52-E5F7-4CF0-AAA7-E9A6BBA3C8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94" b="33246"/>
          <a:stretch/>
        </p:blipFill>
        <p:spPr>
          <a:xfrm>
            <a:off x="3131840" y="3127037"/>
            <a:ext cx="5554960" cy="330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8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>
                <a:solidFill>
                  <a:srgbClr val="0000FF"/>
                </a:solidFill>
              </a:rPr>
              <a:t>UK National Cruising Weeks</a:t>
            </a:r>
            <a:endParaRPr lang="en-GB" b="1" dirty="0">
              <a:solidFill>
                <a:srgbClr val="0000FF"/>
              </a:solidFill>
            </a:endParaRPr>
          </a:p>
        </p:txBody>
      </p:sp>
      <p:pic>
        <p:nvPicPr>
          <p:cNvPr id="6" name="Content Placeholder 5" descr="A picture containing boat, sky, outdoor, water&#10;&#10;Description automatically generated">
            <a:extLst>
              <a:ext uri="{FF2B5EF4-FFF2-40B4-BE49-F238E27FC236}">
                <a16:creationId xmlns:a16="http://schemas.microsoft.com/office/drawing/2014/main" id="{A7374C1B-B55B-4FAC-8E10-3ADA899A9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5146151" cy="28803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60C64F-BF16-4C6A-99A7-B71D21B238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5"/>
          <a:stretch/>
        </p:blipFill>
        <p:spPr>
          <a:xfrm>
            <a:off x="5868100" y="1972073"/>
            <a:ext cx="3051234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6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10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2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581127" y="91545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4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26868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6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01877" y="32278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84069" y="609601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20">
            <a:extLst>
              <a:ext uri="{FF2B5EF4-FFF2-40B4-BE49-F238E27FC236}">
                <a16:creationId xmlns:a16="http://schemas.microsoft.com/office/drawing/2014/main" id="{8777B48D-7BF2-470D-876B-50CD5CC8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on a boat&#10;&#10;Description automatically generated with low confidence">
            <a:extLst>
              <a:ext uri="{FF2B5EF4-FFF2-40B4-BE49-F238E27FC236}">
                <a16:creationId xmlns:a16="http://schemas.microsoft.com/office/drawing/2014/main" id="{996B90F1-9350-4C0B-8E84-A062D5FE7F1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6" r="31214"/>
          <a:stretch/>
        </p:blipFill>
        <p:spPr>
          <a:xfrm>
            <a:off x="4572000" y="10"/>
            <a:ext cx="4571999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38" name="Group 22">
            <a:extLst>
              <a:ext uri="{FF2B5EF4-FFF2-40B4-BE49-F238E27FC236}">
                <a16:creationId xmlns:a16="http://schemas.microsoft.com/office/drawing/2014/main" id="{83DA8283-3FF4-47B3-9266-60768C743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94899" y="8468"/>
            <a:ext cx="4346718" cy="5874808"/>
            <a:chOff x="6108170" y="8467"/>
            <a:chExt cx="6080656" cy="6163733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EB65FF-EAD9-4242-80AE-A3FC7EB1E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">
              <a:extLst>
                <a:ext uri="{FF2B5EF4-FFF2-40B4-BE49-F238E27FC236}">
                  <a16:creationId xmlns:a16="http://schemas.microsoft.com/office/drawing/2014/main" id="{178B5500-48F2-41FA-BD8C-3C2400F62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7B2E66-9934-4251-A5B0-A180C0CC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CDA1666-64EC-4838-B0E1-4D545ECEA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CC99E35-6C12-4F89-8CDA-9FD8B3CEE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75326" y="87652"/>
            <a:ext cx="3585861" cy="22227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dirty="0"/>
              <a:t>And,  yes,  the Labrador puppy did sail with them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64F07D-7DA0-4B1D-84E3-4C2D7045D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86" y="289563"/>
            <a:ext cx="4184836" cy="31394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999FD2-5D37-4659-8243-7CDD753390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553"/>
          <a:stretch/>
        </p:blipFill>
        <p:spPr>
          <a:xfrm>
            <a:off x="796905" y="3818467"/>
            <a:ext cx="3376886" cy="22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13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532" y="237605"/>
            <a:ext cx="2639061" cy="1142462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2000" b="1" cap="none" dirty="0"/>
              <a:t>We do have teenage, family and all female  cruisers as well …</a:t>
            </a:r>
          </a:p>
        </p:txBody>
      </p:sp>
      <p:sp>
        <p:nvSpPr>
          <p:cNvPr id="32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742" y="620722"/>
            <a:ext cx="4931622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erson sitting on a boat&#10;&#10;Description automatically generated with low confidence">
            <a:extLst>
              <a:ext uri="{FF2B5EF4-FFF2-40B4-BE49-F238E27FC236}">
                <a16:creationId xmlns:a16="http://schemas.microsoft.com/office/drawing/2014/main" id="{9ED25DB0-BBE5-4DBE-B444-2519F43B6B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4" r="10077" b="1"/>
          <a:stretch/>
        </p:blipFill>
        <p:spPr>
          <a:xfrm>
            <a:off x="514805" y="653056"/>
            <a:ext cx="4684014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5BCF7BF-0FF0-40CC-BA39-D4FA9E155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49532" y="1526099"/>
            <a:ext cx="2609850" cy="1956889"/>
          </a:xfrm>
          <a:prstGeom prst="rect">
            <a:avLst/>
          </a:prstGeom>
        </p:spPr>
      </p:pic>
      <p:grpSp>
        <p:nvGrpSpPr>
          <p:cNvPr id="33" name="Group 17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9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EDF7BB9-0437-4ED9-AFBF-2C095A00A5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08" t="8388" r="31820" b="25693"/>
          <a:stretch/>
        </p:blipFill>
        <p:spPr>
          <a:xfrm>
            <a:off x="5911712" y="3572075"/>
            <a:ext cx="2411356" cy="291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3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581127" y="91545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26868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01877" y="32278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84069" y="609601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62362DE-7747-4D8B-99FA-8E36F0B15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489" y="44239"/>
            <a:ext cx="4776644" cy="24608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 cap="none" dirty="0"/>
              <a:t>And single-handing;  pulling reefs in or out as needed</a:t>
            </a:r>
          </a:p>
        </p:txBody>
      </p:sp>
      <p:pic>
        <p:nvPicPr>
          <p:cNvPr id="6" name="Content Placeholder 5" descr="A sailboat on the water&#10;&#10;Description automatically generated with medium confidence">
            <a:extLst>
              <a:ext uri="{FF2B5EF4-FFF2-40B4-BE49-F238E27FC236}">
                <a16:creationId xmlns:a16="http://schemas.microsoft.com/office/drawing/2014/main" id="{234B0050-B8AA-4AD3-9E40-BE46F46EE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5" r="-3" b="-3"/>
          <a:stretch/>
        </p:blipFill>
        <p:spPr>
          <a:xfrm>
            <a:off x="385753" y="146923"/>
            <a:ext cx="3003367" cy="3992370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5123E6E-F713-4254-A6BF-358CC8EC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F690FE0-5412-4598-8AD6-769BB36E2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850BB6-6709-408E-BEFD-24DC5E3C2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03B410-983E-40D8-A4EA-2BB747CB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B92421-6A58-4A51-AB7D-B97EA85E3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D092B0B-C6FB-4CDC-ABE8-5C817CAC6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sailboat on the water&#10;&#10;Description automatically generated with medium confidence">
            <a:extLst>
              <a:ext uri="{FF2B5EF4-FFF2-40B4-BE49-F238E27FC236}">
                <a16:creationId xmlns:a16="http://schemas.microsoft.com/office/drawing/2014/main" id="{4FC52199-99F3-4829-90E7-59DADA9A4D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346" y="3253234"/>
            <a:ext cx="4067944" cy="30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Other Cruising Events</a:t>
            </a:r>
          </a:p>
        </p:txBody>
      </p:sp>
      <p:pic>
        <p:nvPicPr>
          <p:cNvPr id="5" name="Content Placeholder 4" descr="A group of sailboats on the water&#10;&#10;Description automatically generated with medium confidence">
            <a:extLst>
              <a:ext uri="{FF2B5EF4-FFF2-40B4-BE49-F238E27FC236}">
                <a16:creationId xmlns:a16="http://schemas.microsoft.com/office/drawing/2014/main" id="{E2829E75-00A0-4438-AD0D-52D0B5677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0" y="764704"/>
            <a:ext cx="4762500" cy="30861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83AEB3-5306-4465-8021-00A6E6F5A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80024"/>
            <a:ext cx="2981546" cy="22367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573FEA-DB21-45CE-8CFA-613240F742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58" r="23753" b="29490"/>
          <a:stretch/>
        </p:blipFill>
        <p:spPr>
          <a:xfrm>
            <a:off x="5580112" y="692696"/>
            <a:ext cx="2921281" cy="29952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451D9B-4C5A-4D38-BF67-D0892C68CC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700"/>
          <a:stretch/>
        </p:blipFill>
        <p:spPr>
          <a:xfrm>
            <a:off x="4211960" y="4149080"/>
            <a:ext cx="4621110" cy="219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4" y="0"/>
            <a:ext cx="8663498" cy="105273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00FF"/>
                </a:solidFill>
              </a:rPr>
              <a:t>From the very earliest vintage boats … </a:t>
            </a:r>
          </a:p>
        </p:txBody>
      </p:sp>
      <p:pic>
        <p:nvPicPr>
          <p:cNvPr id="7" name="Content Placeholder 6" descr="A picture containing water, sky, boat, outdoor&#10;&#10;Description automatically generated">
            <a:extLst>
              <a:ext uri="{FF2B5EF4-FFF2-40B4-BE49-F238E27FC236}">
                <a16:creationId xmlns:a16="http://schemas.microsoft.com/office/drawing/2014/main" id="{F83342BD-2B36-4719-BE25-0A29EA853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9" t="20576" r="28916" b="16485"/>
          <a:stretch/>
        </p:blipFill>
        <p:spPr>
          <a:xfrm>
            <a:off x="156974" y="836712"/>
            <a:ext cx="3528392" cy="374441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1A08D6-D3CF-4A04-B803-C9F064CD0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283" y="4581128"/>
            <a:ext cx="3042856" cy="2276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A15A57-C152-4A70-A63F-3398A02AC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56" r="30993" b="22251"/>
          <a:stretch/>
        </p:blipFill>
        <p:spPr>
          <a:xfrm>
            <a:off x="6636363" y="2982150"/>
            <a:ext cx="1844869" cy="3568862"/>
          </a:xfrm>
          <a:prstGeom prst="rect">
            <a:avLst/>
          </a:prstGeom>
        </p:spPr>
      </p:pic>
      <p:pic>
        <p:nvPicPr>
          <p:cNvPr id="6" name="Picture 5" descr="A group of people sailing on the water&#10;&#10;Description automatically generated with low confidence">
            <a:extLst>
              <a:ext uri="{FF2B5EF4-FFF2-40B4-BE49-F238E27FC236}">
                <a16:creationId xmlns:a16="http://schemas.microsoft.com/office/drawing/2014/main" id="{FCC51962-29A7-4530-9D2A-73B305E86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81" y="844112"/>
            <a:ext cx="4093621" cy="274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… to almost brand new …</a:t>
            </a:r>
          </a:p>
        </p:txBody>
      </p:sp>
      <p:pic>
        <p:nvPicPr>
          <p:cNvPr id="6" name="Content Placeholder 5" descr="A sailboat on the water&#10;&#10;Description automatically generated with medium confidence">
            <a:extLst>
              <a:ext uri="{FF2B5EF4-FFF2-40B4-BE49-F238E27FC236}">
                <a16:creationId xmlns:a16="http://schemas.microsoft.com/office/drawing/2014/main" id="{B9006755-6099-42DC-A277-5083B5217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8" r="30700"/>
          <a:stretch/>
        </p:blipFill>
        <p:spPr>
          <a:xfrm>
            <a:off x="53200" y="1052736"/>
            <a:ext cx="3960440" cy="525232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353F42-FFE9-4D6B-9A70-3E2B05D5FFA8}"/>
              </a:ext>
            </a:extLst>
          </p:cNvPr>
          <p:cNvSpPr txBox="1"/>
          <p:nvPr/>
        </p:nvSpPr>
        <p:spPr>
          <a:xfrm>
            <a:off x="179513" y="1162489"/>
            <a:ext cx="165618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3 years old at date of photo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168F9-4E69-44D6-965D-B2E1A8A1F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795" y="2564904"/>
            <a:ext cx="4829887" cy="3623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8FC64A-E125-42A1-AD5C-54D74C4FA974}"/>
              </a:ext>
            </a:extLst>
          </p:cNvPr>
          <p:cNvSpPr txBox="1"/>
          <p:nvPr/>
        </p:nvSpPr>
        <p:spPr>
          <a:xfrm>
            <a:off x="5724128" y="1747264"/>
            <a:ext cx="226174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Less than one year old at date of photo</a:t>
            </a:r>
          </a:p>
        </p:txBody>
      </p:sp>
    </p:spTree>
    <p:extLst>
      <p:ext uri="{BB962C8B-B14F-4D97-AF65-F5344CB8AC3E}">
        <p14:creationId xmlns:p14="http://schemas.microsoft.com/office/powerpoint/2010/main" val="267358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930A1E-E005-449C-B48D-A40471464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37" t="44083" r="40231"/>
          <a:stretch/>
        </p:blipFill>
        <p:spPr>
          <a:xfrm>
            <a:off x="4533116" y="3429000"/>
            <a:ext cx="4032449" cy="34022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INDEPENDENT Cruising</a:t>
            </a:r>
          </a:p>
        </p:txBody>
      </p:sp>
      <p:pic>
        <p:nvPicPr>
          <p:cNvPr id="6" name="Content Placeholder 5" descr="A group of people sailing on a boat&#10;&#10;Description automatically generated with low confidence">
            <a:extLst>
              <a:ext uri="{FF2B5EF4-FFF2-40B4-BE49-F238E27FC236}">
                <a16:creationId xmlns:a16="http://schemas.microsoft.com/office/drawing/2014/main" id="{3FB2EDD1-7B58-4862-A061-613DCE39E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3849115" cy="424847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6CBBD9-A0FC-44A6-A3E5-DBD6223E8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077" y="4653136"/>
            <a:ext cx="2693588" cy="20207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3BCE57-94EF-4E9E-A9A5-963625375C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51" t="36837" r="14099" b="17690"/>
          <a:stretch/>
        </p:blipFill>
        <p:spPr>
          <a:xfrm>
            <a:off x="4245085" y="886759"/>
            <a:ext cx="4320480" cy="27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8DB7-4B06-45B6-AA51-F19BE707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Cruiser Training</a:t>
            </a:r>
          </a:p>
        </p:txBody>
      </p:sp>
      <p:pic>
        <p:nvPicPr>
          <p:cNvPr id="7" name="Content Placeholder 6" descr="A picture containing person, outdoor, boat, raft&#10;&#10;Description automatically generated">
            <a:extLst>
              <a:ext uri="{FF2B5EF4-FFF2-40B4-BE49-F238E27FC236}">
                <a16:creationId xmlns:a16="http://schemas.microsoft.com/office/drawing/2014/main" id="{6DEB7F96-00B7-4BCC-B57C-00F4F5B8B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8640"/>
            <a:ext cx="3959328" cy="263691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D3D741-A568-414E-B199-84B415C9C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24744"/>
            <a:ext cx="4114429" cy="2734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41168C-5EB1-4128-897F-E67CBD0A3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957" y="3339997"/>
            <a:ext cx="4669860" cy="31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7C46-6960-4521-980E-A9D1B171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767258"/>
            <a:ext cx="6554867" cy="115064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Forthcoming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C85D3-BE60-45E1-B008-E633D77A7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705275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2021  -  Covid permitting</a:t>
            </a:r>
          </a:p>
          <a:p>
            <a:pPr lvl="1"/>
            <a:r>
              <a:rPr lang="en-GB" b="1" dirty="0">
                <a:solidFill>
                  <a:srgbClr val="0000FF"/>
                </a:solidFill>
              </a:rPr>
              <a:t>Cruising Week,  late July,  Falmouth</a:t>
            </a:r>
          </a:p>
          <a:p>
            <a:pPr lvl="1"/>
            <a:r>
              <a:rPr lang="en-GB" b="1" dirty="0">
                <a:solidFill>
                  <a:srgbClr val="0000FF"/>
                </a:solidFill>
              </a:rPr>
              <a:t>Advanced Cruiser Training,  July,  Liverpool SC</a:t>
            </a:r>
          </a:p>
          <a:p>
            <a:pPr lvl="1"/>
            <a:endParaRPr lang="en-GB" b="1" dirty="0">
              <a:solidFill>
                <a:srgbClr val="0000FF"/>
              </a:solidFill>
            </a:endParaRPr>
          </a:p>
          <a:p>
            <a:r>
              <a:rPr lang="en-GB" b="1" dirty="0">
                <a:solidFill>
                  <a:srgbClr val="0000FF"/>
                </a:solidFill>
              </a:rPr>
              <a:t>2022</a:t>
            </a:r>
          </a:p>
          <a:p>
            <a:pPr lvl="1"/>
            <a:r>
              <a:rPr lang="en-GB" b="1" dirty="0">
                <a:solidFill>
                  <a:srgbClr val="0000FF"/>
                </a:solidFill>
              </a:rPr>
              <a:t>Cruising Week possibly Norfolk Broads</a:t>
            </a:r>
          </a:p>
          <a:p>
            <a:pPr lvl="1"/>
            <a:endParaRPr lang="en-GB" b="1" dirty="0">
              <a:solidFill>
                <a:srgbClr val="0000FF"/>
              </a:solidFill>
            </a:endParaRPr>
          </a:p>
          <a:p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C636B4-A405-4A39-9C77-EC2DE87CD0E8}"/>
              </a:ext>
            </a:extLst>
          </p:cNvPr>
          <p:cNvSpPr txBox="1"/>
          <p:nvPr/>
        </p:nvSpPr>
        <p:spPr>
          <a:xfrm>
            <a:off x="4572000" y="5629077"/>
            <a:ext cx="45925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Enquiries:</a:t>
            </a:r>
          </a:p>
          <a:p>
            <a:endParaRPr lang="en-GB" dirty="0"/>
          </a:p>
          <a:p>
            <a:r>
              <a:rPr lang="en-GB" dirty="0"/>
              <a:t>Cruising@gp14.org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77782F-29F3-4583-9FE0-67E9D7808367}"/>
              </a:ext>
            </a:extLst>
          </p:cNvPr>
          <p:cNvSpPr/>
          <p:nvPr/>
        </p:nvSpPr>
        <p:spPr>
          <a:xfrm>
            <a:off x="1691680" y="2276872"/>
            <a:ext cx="2304256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7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772E-5026-4D7C-8493-A0E52E62E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ED77A-785C-446D-82E0-425F022AE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728" y="1700808"/>
            <a:ext cx="6554867" cy="3767670"/>
          </a:xfrm>
        </p:spPr>
        <p:txBody>
          <a:bodyPr/>
          <a:lstStyle/>
          <a:p>
            <a:r>
              <a:rPr lang="en-GB" b="1" dirty="0">
                <a:solidFill>
                  <a:srgbClr val="0000FF"/>
                </a:solidFill>
              </a:rPr>
              <a:t>Thank you for watching</a:t>
            </a:r>
          </a:p>
          <a:p>
            <a:endParaRPr lang="en-GB" b="1" dirty="0">
              <a:solidFill>
                <a:srgbClr val="0000FF"/>
              </a:solidFill>
            </a:endParaRPr>
          </a:p>
          <a:p>
            <a:r>
              <a:rPr lang="en-GB" b="1" dirty="0">
                <a:solidFill>
                  <a:srgbClr val="0000FF"/>
                </a:solidFill>
              </a:rPr>
              <a:t>See you on the water … !</a:t>
            </a:r>
          </a:p>
        </p:txBody>
      </p:sp>
    </p:spTree>
    <p:extLst>
      <p:ext uri="{BB962C8B-B14F-4D97-AF65-F5344CB8AC3E}">
        <p14:creationId xmlns:p14="http://schemas.microsoft.com/office/powerpoint/2010/main" val="403761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145</Words>
  <Application>Microsoft Office PowerPoint</Application>
  <PresentationFormat>On-screen Show (4:3)</PresentationFormat>
  <Paragraphs>30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Century Gothic</vt:lpstr>
      <vt:lpstr>Wingdings 3</vt:lpstr>
      <vt:lpstr>Slice</vt:lpstr>
      <vt:lpstr>This Cruising Life  -  GP14  CRUISING</vt:lpstr>
      <vt:lpstr>UK National Cruising Weeks</vt:lpstr>
      <vt:lpstr>UK National Cruising Weeks</vt:lpstr>
      <vt:lpstr>UK National Cruising Weeks</vt:lpstr>
      <vt:lpstr>UK National Cruising Weeks</vt:lpstr>
      <vt:lpstr>UK National Cruising Weeks</vt:lpstr>
      <vt:lpstr>UK National Cruising Weeks</vt:lpstr>
      <vt:lpstr>And,  yes,  the Labrador puppy did sail with them</vt:lpstr>
      <vt:lpstr>We do have teenage, family and all female  cruisers as well …</vt:lpstr>
      <vt:lpstr>And single-handing;  pulling reefs in or out as needed</vt:lpstr>
      <vt:lpstr>Other Cruising Events</vt:lpstr>
      <vt:lpstr>From the very earliest vintage boats … </vt:lpstr>
      <vt:lpstr>… to almost brand new …</vt:lpstr>
      <vt:lpstr>INDEPENDENT Cruising</vt:lpstr>
      <vt:lpstr>Cruiser Training</vt:lpstr>
      <vt:lpstr>Forthcoming Events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Cruising Life  GP14  CRUISING</dc:title>
  <dc:creator>Vanessa Devereux</dc:creator>
  <cp:lastModifiedBy>Oliver</cp:lastModifiedBy>
  <cp:revision>12</cp:revision>
  <dcterms:created xsi:type="dcterms:W3CDTF">2021-01-26T18:11:10Z</dcterms:created>
  <dcterms:modified xsi:type="dcterms:W3CDTF">2021-02-06T11:53:04Z</dcterms:modified>
</cp:coreProperties>
</file>